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2" r:id="rId1"/>
  </p:sldMasterIdLst>
  <p:notesMasterIdLst>
    <p:notesMasterId r:id="rId18"/>
  </p:notesMasterIdLst>
  <p:sldIdLst>
    <p:sldId id="256" r:id="rId2"/>
    <p:sldId id="267" r:id="rId3"/>
    <p:sldId id="270" r:id="rId4"/>
    <p:sldId id="271" r:id="rId5"/>
    <p:sldId id="268" r:id="rId6"/>
    <p:sldId id="269" r:id="rId7"/>
    <p:sldId id="285" r:id="rId8"/>
    <p:sldId id="286" r:id="rId9"/>
    <p:sldId id="272" r:id="rId10"/>
    <p:sldId id="278" r:id="rId11"/>
    <p:sldId id="260" r:id="rId12"/>
    <p:sldId id="284" r:id="rId13"/>
    <p:sldId id="280" r:id="rId14"/>
    <p:sldId id="281" r:id="rId15"/>
    <p:sldId id="282" r:id="rId16"/>
    <p:sldId id="283" r:id="rId17"/>
  </p:sldIdLst>
  <p:sldSz cx="9144000" cy="6858000" type="screen4x3"/>
  <p:notesSz cx="68580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0495" autoAdjust="0"/>
  </p:normalViewPr>
  <p:slideViewPr>
    <p:cSldViewPr snapToGrid="0">
      <p:cViewPr>
        <p:scale>
          <a:sx n="70" d="100"/>
          <a:sy n="70" d="100"/>
        </p:scale>
        <p:origin x="116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6481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64819"/>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049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15791"/>
            <a:ext cx="5486399" cy="4183379"/>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29965"/>
            <a:ext cx="2971799" cy="464819"/>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829965"/>
            <a:ext cx="2971799" cy="464819"/>
          </a:xfrm>
          <a:prstGeom prst="rect">
            <a:avLst/>
          </a:prstGeom>
          <a:noFill/>
          <a:ln>
            <a:noFill/>
          </a:ln>
        </p:spPr>
        <p:txBody>
          <a:bodyPr lIns="92825" tIns="46400" rIns="92825" bIns="464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534635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15791"/>
            <a:ext cx="5486399" cy="4183379"/>
          </a:xfrm>
          <a:prstGeom prst="rect">
            <a:avLst/>
          </a:prstGeom>
        </p:spPr>
        <p:txBody>
          <a:bodyPr lIns="91425" tIns="91425" rIns="91425" bIns="91425" anchor="t" anchorCtr="0">
            <a:noAutofit/>
          </a:bodyPr>
          <a:lstStyle/>
          <a:p>
            <a:pPr lvl="0">
              <a:spcBef>
                <a:spcPts val="0"/>
              </a:spcBef>
              <a:buNone/>
            </a:pPr>
            <a:endParaRPr/>
          </a:p>
        </p:txBody>
      </p:sp>
      <p:sp>
        <p:nvSpPr>
          <p:cNvPr id="219" name="Shape 219"/>
          <p:cNvSpPr>
            <a:spLocks noGrp="1" noRot="1" noChangeAspect="1"/>
          </p:cNvSpPr>
          <p:nvPr>
            <p:ph type="sldImg" idx="2"/>
          </p:nvPr>
        </p:nvSpPr>
        <p:spPr>
          <a:xfrm>
            <a:off x="11049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0775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621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49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507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685800" y="4415791"/>
            <a:ext cx="5486399" cy="4183379"/>
          </a:xfrm>
          <a:prstGeom prst="rect">
            <a:avLst/>
          </a:prstGeom>
        </p:spPr>
        <p:txBody>
          <a:bodyPr lIns="91425" tIns="91425" rIns="91425" bIns="91425" anchor="t" anchorCtr="0">
            <a:noAutofit/>
          </a:bodyPr>
          <a:lstStyle/>
          <a:p>
            <a:pPr lvl="0">
              <a:spcBef>
                <a:spcPts val="0"/>
              </a:spcBef>
              <a:buNone/>
            </a:pPr>
            <a:endParaRPr/>
          </a:p>
        </p:txBody>
      </p:sp>
      <p:sp>
        <p:nvSpPr>
          <p:cNvPr id="247" name="Shape 247"/>
          <p:cNvSpPr>
            <a:spLocks noGrp="1" noRot="1" noChangeAspect="1"/>
          </p:cNvSpPr>
          <p:nvPr>
            <p:ph type="sldImg" idx="2"/>
          </p:nvPr>
        </p:nvSpPr>
        <p:spPr>
          <a:xfrm>
            <a:off x="11049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5137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040153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74171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6929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08158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220520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7295619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138173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ctr"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96727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41691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800623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51693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009422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97789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43959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225667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163067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l" rtl="0">
              <a:spcBef>
                <a:spcPts val="0"/>
              </a:spcBef>
              <a:buSzPct val="25000"/>
              <a:buNone/>
            </a:pPr>
            <a:fld id="{00000000-1234-1234-1234-123412341234}" type="slidenum">
              <a:rPr lang="en-US" sz="3600" b="0" i="0" u="none" strike="noStrike" cap="none" smtClean="0">
                <a:solidFill>
                  <a:schemeClr val="lt1"/>
                </a:solidFill>
                <a:latin typeface="Trebuchet MS"/>
                <a:ea typeface="Trebuchet MS"/>
                <a:cs typeface="Trebuchet MS"/>
                <a:sym typeface="Trebuchet MS"/>
              </a:rPr>
              <a:t>‹#›</a:t>
            </a:fld>
            <a:endParaRPr lang="en-US" sz="3600" b="0" i="0" u="none" strike="noStrike" cap="none">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71647827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bl.ocks.org/d/1921b74a3dad5410200097440ae7bb2b"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Social_networking_service" TargetMode="External"/><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Application_software" TargetMode="External"/><Relationship Id="rId5" Type="http://schemas.openxmlformats.org/officeDocument/2006/relationships/hyperlink" Target="https://en.wikipedia.org/wiki/Short_Message_Service" TargetMode="External"/><Relationship Id="rId4" Type="http://schemas.openxmlformats.org/officeDocument/2006/relationships/hyperlink" Target="https://en.wikipedia.org/wiki/Character_(comput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Location-based_game" TargetMode="External"/><Relationship Id="rId2" Type="http://schemas.openxmlformats.org/officeDocument/2006/relationships/hyperlink" Target="https://en.wikipedia.org/wiki/Free-to-play"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n.wikipedia.org/wiki/Mobile_app" TargetMode="External"/><Relationship Id="rId4" Type="http://schemas.openxmlformats.org/officeDocument/2006/relationships/hyperlink" Target="https://en.wikipedia.org/wiki/Augmented_reality_ga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1019909" y="328244"/>
            <a:ext cx="6122310" cy="1363579"/>
          </a:xfrm>
          <a:prstGeom prst="rect">
            <a:avLst/>
          </a:prstGeom>
          <a:noFill/>
          <a:ln>
            <a:noFill/>
          </a:ln>
        </p:spPr>
        <p:txBody>
          <a:bodyPr lIns="91425" tIns="45700" rIns="91425" bIns="45700" anchor="b" anchorCtr="0">
            <a:noAutofit/>
          </a:bodyPr>
          <a:lstStyle/>
          <a:p>
            <a:pPr algn="l"/>
            <a:r>
              <a:rPr lang="en-US" sz="3600" b="1" i="0" u="sng" strike="noStrike" cap="none" dirty="0">
                <a:solidFill>
                  <a:schemeClr val="tx1"/>
                </a:solidFill>
                <a:latin typeface="Trebuchet MS"/>
                <a:ea typeface="Trebuchet MS"/>
                <a:cs typeface="Trebuchet MS"/>
                <a:sym typeface="Trebuchet MS"/>
              </a:rPr>
              <a:t>CASE </a:t>
            </a:r>
            <a:r>
              <a:rPr lang="en-US" sz="3600" b="1" i="0" u="sng" strike="noStrike" cap="none" dirty="0" smtClean="0">
                <a:solidFill>
                  <a:schemeClr val="tx1"/>
                </a:solidFill>
                <a:latin typeface="Trebuchet MS"/>
                <a:ea typeface="Trebuchet MS"/>
                <a:cs typeface="Trebuchet MS"/>
                <a:sym typeface="Trebuchet MS"/>
              </a:rPr>
              <a:t>STUDY </a:t>
            </a:r>
            <a:r>
              <a:rPr lang="en-US" sz="3600" b="1" i="0" u="sng" strike="noStrike" cap="none" dirty="0" smtClean="0">
                <a:solidFill>
                  <a:schemeClr val="tx1"/>
                </a:solidFill>
                <a:latin typeface="Trebuchet MS"/>
                <a:ea typeface="Trebuchet MS"/>
                <a:cs typeface="Trebuchet MS"/>
                <a:sym typeface="Trebuchet MS"/>
              </a:rPr>
              <a:t>1:</a:t>
            </a:r>
            <a:r>
              <a:rPr lang="en-US" sz="3600" b="1" u="sng" cap="none" dirty="0">
                <a:solidFill>
                  <a:schemeClr val="tx1"/>
                </a:solidFill>
                <a:latin typeface="Trebuchet MS"/>
                <a:ea typeface="Trebuchet MS"/>
                <a:cs typeface="Trebuchet MS"/>
                <a:sym typeface="Trebuchet MS"/>
              </a:rPr>
              <a:t/>
            </a:r>
            <a:br>
              <a:rPr lang="en-US" sz="3600" b="1" u="sng" cap="none" dirty="0">
                <a:solidFill>
                  <a:schemeClr val="tx1"/>
                </a:solidFill>
                <a:latin typeface="Trebuchet MS"/>
                <a:ea typeface="Trebuchet MS"/>
                <a:cs typeface="Trebuchet MS"/>
                <a:sym typeface="Trebuchet MS"/>
              </a:rPr>
            </a:br>
            <a:r>
              <a:rPr lang="en-US" sz="3600" b="1" u="sng" dirty="0">
                <a:solidFill>
                  <a:schemeClr val="tx1"/>
                </a:solidFill>
              </a:rPr>
              <a:t>Collecting Data from Twitter</a:t>
            </a:r>
          </a:p>
        </p:txBody>
      </p:sp>
      <p:sp>
        <p:nvSpPr>
          <p:cNvPr id="222" name="Shape 222"/>
          <p:cNvSpPr txBox="1">
            <a:spLocks noGrp="1"/>
          </p:cNvSpPr>
          <p:nvPr>
            <p:ph type="subTitle" idx="1"/>
          </p:nvPr>
        </p:nvSpPr>
        <p:spPr>
          <a:xfrm>
            <a:off x="2107977" y="4394301"/>
            <a:ext cx="4321627" cy="2221525"/>
          </a:xfrm>
          <a:prstGeom prst="rect">
            <a:avLst/>
          </a:prstGeom>
          <a:noFill/>
          <a:ln>
            <a:noFill/>
          </a:ln>
        </p:spPr>
        <p:txBody>
          <a:bodyPr lIns="91425" tIns="45700" rIns="91425" bIns="45700" anchor="t" anchorCtr="0">
            <a:noAutofit/>
          </a:bodyPr>
          <a:lstStyle/>
          <a:p>
            <a:pPr marR="0" lvl="0" algn="l" rtl="0">
              <a:lnSpc>
                <a:spcPct val="70000"/>
              </a:lnSpc>
              <a:spcBef>
                <a:spcPts val="0"/>
              </a:spcBef>
              <a:spcAft>
                <a:spcPts val="0"/>
              </a:spcAft>
              <a:buClr>
                <a:schemeClr val="lt1"/>
              </a:buClr>
              <a:buSzPct val="25000"/>
            </a:pPr>
            <a:r>
              <a:rPr lang="en-US" sz="2800" i="0" u="none" strike="noStrike" cap="none" dirty="0">
                <a:solidFill>
                  <a:schemeClr val="tx1"/>
                </a:solidFill>
                <a:latin typeface="Cambria" panose="02040503050406030204" pitchFamily="18" charset="0"/>
                <a:ea typeface="Trebuchet MS"/>
                <a:cs typeface="Trebuchet MS"/>
                <a:sym typeface="Trebuchet MS"/>
              </a:rPr>
              <a:t>MELANIE JUTRAS</a:t>
            </a:r>
          </a:p>
          <a:p>
            <a:pPr marR="0" lvl="0" algn="l" rtl="0">
              <a:lnSpc>
                <a:spcPct val="70000"/>
              </a:lnSpc>
              <a:spcBef>
                <a:spcPts val="1000"/>
              </a:spcBef>
              <a:spcAft>
                <a:spcPts val="0"/>
              </a:spcAft>
              <a:buClr>
                <a:schemeClr val="lt1"/>
              </a:buClr>
              <a:buSzPct val="25000"/>
            </a:pPr>
            <a:r>
              <a:rPr lang="en-US" sz="2800" i="0" u="none" strike="noStrike" cap="none" dirty="0">
                <a:solidFill>
                  <a:schemeClr val="tx1"/>
                </a:solidFill>
                <a:latin typeface="Cambria" panose="02040503050406030204" pitchFamily="18" charset="0"/>
                <a:ea typeface="Trebuchet MS"/>
                <a:cs typeface="Trebuchet MS"/>
                <a:sym typeface="Trebuchet MS"/>
              </a:rPr>
              <a:t>SUSHMA TAYANNA</a:t>
            </a:r>
          </a:p>
          <a:p>
            <a:pPr marR="0" lvl="0" algn="l" rtl="0">
              <a:lnSpc>
                <a:spcPct val="70000"/>
              </a:lnSpc>
              <a:spcBef>
                <a:spcPts val="1000"/>
              </a:spcBef>
              <a:spcAft>
                <a:spcPts val="0"/>
              </a:spcAft>
              <a:buClr>
                <a:schemeClr val="lt1"/>
              </a:buClr>
              <a:buSzPct val="25000"/>
            </a:pPr>
            <a:r>
              <a:rPr lang="en-US" sz="2800" i="0" u="none" strike="noStrike" cap="none" dirty="0">
                <a:solidFill>
                  <a:schemeClr val="tx1"/>
                </a:solidFill>
                <a:latin typeface="Cambria" panose="02040503050406030204" pitchFamily="18" charset="0"/>
                <a:ea typeface="Trebuchet MS"/>
                <a:cs typeface="Trebuchet MS"/>
                <a:sym typeface="Trebuchet MS"/>
              </a:rPr>
              <a:t>RAHUL </a:t>
            </a:r>
            <a:r>
              <a:rPr lang="en-US" sz="2800" dirty="0">
                <a:solidFill>
                  <a:schemeClr val="tx1"/>
                </a:solidFill>
                <a:latin typeface="Cambria" panose="02040503050406030204" pitchFamily="18" charset="0"/>
                <a:ea typeface="Trebuchet MS"/>
                <a:cs typeface="Trebuchet MS"/>
                <a:sym typeface="Trebuchet MS"/>
              </a:rPr>
              <a:t>G</a:t>
            </a:r>
            <a:r>
              <a:rPr lang="en-US" sz="2800" dirty="0">
                <a:solidFill>
                  <a:schemeClr val="tx1"/>
                </a:solidFill>
                <a:latin typeface="Cambria" panose="02040503050406030204" pitchFamily="18" charset="0"/>
                <a:ea typeface="Trebuchet MS"/>
                <a:cs typeface="Trebuchet MS"/>
              </a:rPr>
              <a:t>HADGE</a:t>
            </a:r>
          </a:p>
          <a:p>
            <a:pPr marR="0" lvl="0" algn="l" rtl="0">
              <a:lnSpc>
                <a:spcPct val="70000"/>
              </a:lnSpc>
              <a:spcBef>
                <a:spcPts val="1000"/>
              </a:spcBef>
              <a:spcAft>
                <a:spcPts val="0"/>
              </a:spcAft>
              <a:buClr>
                <a:schemeClr val="lt1"/>
              </a:buClr>
              <a:buSzPct val="25000"/>
            </a:pPr>
            <a:r>
              <a:rPr lang="en-US" sz="2800" i="0" u="none" strike="noStrike" cap="none" dirty="0">
                <a:solidFill>
                  <a:schemeClr val="tx1"/>
                </a:solidFill>
                <a:latin typeface="Cambria" panose="02040503050406030204" pitchFamily="18" charset="0"/>
                <a:ea typeface="Trebuchet MS"/>
                <a:cs typeface="Trebuchet MS"/>
                <a:sym typeface="Trebuchet MS"/>
              </a:rPr>
              <a:t>DEBRAJ ROY</a:t>
            </a:r>
          </a:p>
          <a:p>
            <a:pPr marR="0" lvl="0" algn="l" rtl="0">
              <a:lnSpc>
                <a:spcPct val="70000"/>
              </a:lnSpc>
              <a:spcBef>
                <a:spcPts val="1000"/>
              </a:spcBef>
              <a:buClr>
                <a:schemeClr val="lt1"/>
              </a:buClr>
              <a:buSzPct val="25000"/>
            </a:pPr>
            <a:r>
              <a:rPr lang="en-US" sz="2800" i="0" u="none" strike="noStrike" cap="none" dirty="0">
                <a:solidFill>
                  <a:schemeClr val="tx1"/>
                </a:solidFill>
                <a:latin typeface="Cambria" panose="02040503050406030204" pitchFamily="18" charset="0"/>
                <a:ea typeface="Trebuchet MS"/>
                <a:cs typeface="Trebuchet MS"/>
                <a:sym typeface="Trebuchet MS"/>
              </a:rPr>
              <a:t>PRANEETH NOOLI</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7" y="1691822"/>
            <a:ext cx="2790092" cy="244642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8861" y="1850082"/>
            <a:ext cx="2941487" cy="228816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4153" y="1947879"/>
            <a:ext cx="1519571" cy="193430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347713" cy="715108"/>
          </a:xfrm>
        </p:spPr>
        <p:txBody>
          <a:bodyPr/>
          <a:lstStyle/>
          <a:p>
            <a:r>
              <a:rPr lang="en-US" b="1" u="sng" dirty="0" smtClean="0">
                <a:solidFill>
                  <a:schemeClr val="tx1"/>
                </a:solidFill>
              </a:rPr>
              <a:t>Popular User </a:t>
            </a:r>
            <a:endParaRPr lang="en-US" b="1" u="sng" dirty="0">
              <a:solidFill>
                <a:schemeClr val="tx1"/>
              </a:solidFill>
            </a:endParaRPr>
          </a:p>
        </p:txBody>
      </p:sp>
      <p:sp>
        <p:nvSpPr>
          <p:cNvPr id="3" name="Content Placeholder 2"/>
          <p:cNvSpPr>
            <a:spLocks noGrp="1"/>
          </p:cNvSpPr>
          <p:nvPr>
            <p:ph idx="1"/>
          </p:nvPr>
        </p:nvSpPr>
        <p:spPr>
          <a:xfrm>
            <a:off x="152399" y="835882"/>
            <a:ext cx="9202616" cy="6104180"/>
          </a:xfrm>
        </p:spPr>
        <p:txBody>
          <a:bodyPr/>
          <a:lstStyle/>
          <a:p>
            <a:r>
              <a:rPr lang="en-US" dirty="0"/>
              <a:t>We chose to do a search using the </a:t>
            </a:r>
            <a:r>
              <a:rPr lang="en-US" dirty="0" smtClean="0"/>
              <a:t>screenname </a:t>
            </a:r>
            <a:r>
              <a:rPr lang="en-US" dirty="0"/>
              <a:t>@JohnHanke </a:t>
            </a:r>
            <a:r>
              <a:rPr lang="en-US" dirty="0" smtClean="0"/>
              <a:t>.</a:t>
            </a:r>
          </a:p>
          <a:p>
            <a:r>
              <a:rPr lang="en-US" dirty="0" smtClean="0"/>
              <a:t> </a:t>
            </a:r>
            <a:r>
              <a:rPr lang="en-US" dirty="0"/>
              <a:t>John Hanke is the CEO of Niantic labs, the company that makes the PokemonGo app</a:t>
            </a:r>
            <a:r>
              <a:rPr lang="en-US" dirty="0" smtClean="0"/>
              <a:t>List of Followers, friends and Mutual friends.</a:t>
            </a:r>
          </a:p>
          <a:p>
            <a:r>
              <a:rPr lang="en-US" dirty="0"/>
              <a:t>We fetched </a:t>
            </a:r>
            <a:r>
              <a:rPr lang="en-US" b="1" u="sng" dirty="0"/>
              <a:t>327</a:t>
            </a:r>
            <a:r>
              <a:rPr lang="en-US" dirty="0"/>
              <a:t> total friends and </a:t>
            </a:r>
            <a:r>
              <a:rPr lang="en-US" b="1" u="sng" dirty="0" smtClean="0"/>
              <a:t>5000</a:t>
            </a:r>
            <a:r>
              <a:rPr lang="en-US" dirty="0" smtClean="0"/>
              <a:t> followers.</a:t>
            </a:r>
          </a:p>
          <a:p>
            <a:pPr marL="0" indent="0">
              <a:buNone/>
            </a:pPr>
            <a:r>
              <a:rPr lang="en-US" dirty="0" smtClean="0"/>
              <a:t> </a:t>
            </a:r>
            <a:r>
              <a:rPr lang="en-US" b="1" u="sng" dirty="0" smtClean="0"/>
              <a:t>Friends List </a:t>
            </a:r>
            <a:r>
              <a:rPr lang="en-US" b="1" dirty="0" smtClean="0"/>
              <a:t>                                                 </a:t>
            </a:r>
            <a:r>
              <a:rPr lang="en-US" b="1" u="sng" dirty="0" smtClean="0"/>
              <a:t>Followers </a:t>
            </a:r>
            <a:r>
              <a:rPr lang="en-US" b="1" u="sng" dirty="0"/>
              <a:t>List</a:t>
            </a:r>
          </a:p>
          <a:p>
            <a:pPr marL="0" indent="0">
              <a:buNone/>
            </a:pPr>
            <a:endParaRPr lang="en-US" b="1" u="sng" dirty="0" smtClean="0"/>
          </a:p>
          <a:p>
            <a:endParaRPr lang="en-US" dirty="0"/>
          </a:p>
        </p:txBody>
      </p:sp>
      <p:pic>
        <p:nvPicPr>
          <p:cNvPr id="4" name="Picture 3"/>
          <p:cNvPicPr>
            <a:picLocks noChangeAspect="1"/>
          </p:cNvPicPr>
          <p:nvPr/>
        </p:nvPicPr>
        <p:blipFill>
          <a:blip r:embed="rId3"/>
          <a:stretch>
            <a:fillRect/>
          </a:stretch>
        </p:blipFill>
        <p:spPr>
          <a:xfrm>
            <a:off x="293914" y="2624033"/>
            <a:ext cx="4234543" cy="4233967"/>
          </a:xfrm>
          <a:prstGeom prst="rect">
            <a:avLst/>
          </a:prstGeom>
        </p:spPr>
      </p:pic>
      <p:pic>
        <p:nvPicPr>
          <p:cNvPr id="5" name="Picture 4"/>
          <p:cNvPicPr>
            <a:picLocks noChangeAspect="1"/>
          </p:cNvPicPr>
          <p:nvPr/>
        </p:nvPicPr>
        <p:blipFill>
          <a:blip r:embed="rId4"/>
          <a:stretch>
            <a:fillRect/>
          </a:stretch>
        </p:blipFill>
        <p:spPr>
          <a:xfrm>
            <a:off x="4981296" y="2624033"/>
            <a:ext cx="3616079" cy="4146882"/>
          </a:xfrm>
          <a:prstGeom prst="rect">
            <a:avLst/>
          </a:prstGeom>
        </p:spPr>
      </p:pic>
    </p:spTree>
    <p:extLst>
      <p:ext uri="{BB962C8B-B14F-4D97-AF65-F5344CB8AC3E}">
        <p14:creationId xmlns:p14="http://schemas.microsoft.com/office/powerpoint/2010/main" val="35352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457200" y="364089"/>
            <a:ext cx="4911969" cy="1320800"/>
          </a:xfrm>
          <a:prstGeom prst="rect">
            <a:avLst/>
          </a:prstGeom>
          <a:noFill/>
          <a:ln>
            <a:noFill/>
          </a:ln>
        </p:spPr>
        <p:txBody>
          <a:bodyPr lIns="91425" tIns="45700" rIns="91425" bIns="45700" anchor="ctr" anchorCtr="0">
            <a:noAutofit/>
          </a:bodyPr>
          <a:lstStyle/>
          <a:p>
            <a:pPr marL="0" marR="0" lvl="0" indent="0" algn="ctr" rtl="0">
              <a:lnSpc>
                <a:spcPct val="90000"/>
              </a:lnSpc>
              <a:spcBef>
                <a:spcPts val="0"/>
              </a:spcBef>
              <a:buClr>
                <a:schemeClr val="lt1"/>
              </a:buClr>
              <a:buSzPct val="25000"/>
              <a:buFont typeface="Trebuchet MS"/>
              <a:buNone/>
            </a:pPr>
            <a:r>
              <a:rPr lang="en-US" b="1" u="sng" dirty="0">
                <a:solidFill>
                  <a:schemeClr val="tx1"/>
                </a:solidFill>
                <a:sym typeface="Trebuchet MS"/>
              </a:rPr>
              <a:t>DATA </a:t>
            </a:r>
            <a:r>
              <a:rPr lang="en-US" b="1" u="sng" dirty="0" smtClean="0">
                <a:solidFill>
                  <a:schemeClr val="tx1"/>
                </a:solidFill>
                <a:sym typeface="Trebuchet MS"/>
              </a:rPr>
              <a:t>ANALYSIS</a:t>
            </a:r>
            <a:endParaRPr lang="en-US" b="1" u="sng" dirty="0">
              <a:solidFill>
                <a:schemeClr val="tx1"/>
              </a:solidFill>
              <a:sym typeface="Trebuchet MS"/>
            </a:endParaRPr>
          </a:p>
        </p:txBody>
      </p:sp>
      <p:sp>
        <p:nvSpPr>
          <p:cNvPr id="250" name="Shape 250"/>
          <p:cNvSpPr txBox="1">
            <a:spLocks noGrp="1"/>
          </p:cNvSpPr>
          <p:nvPr>
            <p:ph idx="1"/>
          </p:nvPr>
        </p:nvSpPr>
        <p:spPr>
          <a:xfrm>
            <a:off x="302286" y="2327224"/>
            <a:ext cx="8166800" cy="3880773"/>
          </a:xfrm>
          <a:prstGeom prst="rect">
            <a:avLst/>
          </a:prstGeom>
          <a:noFill/>
          <a:ln>
            <a:noFill/>
          </a:ln>
        </p:spPr>
        <p:txBody>
          <a:bodyPr lIns="91425" tIns="45700" rIns="91425" bIns="45700" anchor="t" anchorCtr="0">
            <a:noAutofit/>
          </a:bodyPr>
          <a:lstStyle/>
          <a:p>
            <a:pPr marL="228600" lvl="0" indent="-228600">
              <a:lnSpc>
                <a:spcPct val="90000"/>
              </a:lnSpc>
              <a:spcBef>
                <a:spcPts val="0"/>
              </a:spcBef>
              <a:buClr>
                <a:schemeClr val="lt1"/>
              </a:buClr>
              <a:buSzPct val="100000"/>
              <a:buFont typeface="Arial"/>
              <a:buChar char="•"/>
            </a:pPr>
            <a:r>
              <a:rPr lang="en-US" sz="1600" b="0" i="0" u="none" strike="noStrike" cap="none" dirty="0" smtClean="0">
                <a:solidFill>
                  <a:schemeClr val="tx1"/>
                </a:solidFill>
                <a:latin typeface="Trebuchet MS"/>
                <a:ea typeface="Trebuchet MS"/>
                <a:cs typeface="Trebuchet MS"/>
                <a:sym typeface="Trebuchet MS"/>
              </a:rPr>
              <a:t>1.</a:t>
            </a:r>
            <a:r>
              <a:rPr lang="en-US" sz="1600" dirty="0"/>
              <a:t> Analysis of the data was performed in order to understand what all of these #PokemonGo tweets were </a:t>
            </a:r>
            <a:r>
              <a:rPr lang="en-US" sz="1600" dirty="0" smtClean="0"/>
              <a:t>about.</a:t>
            </a:r>
          </a:p>
          <a:p>
            <a:pPr marL="228600" lvl="0" indent="-228600">
              <a:lnSpc>
                <a:spcPct val="90000"/>
              </a:lnSpc>
              <a:spcBef>
                <a:spcPts val="0"/>
              </a:spcBef>
              <a:buClr>
                <a:schemeClr val="lt1"/>
              </a:buClr>
              <a:buSzPct val="100000"/>
              <a:buFont typeface="Arial"/>
              <a:buChar char="•"/>
            </a:pPr>
            <a:endParaRPr lang="en-US" sz="1600" dirty="0" smtClean="0"/>
          </a:p>
          <a:p>
            <a:pPr marL="228600" lvl="0" indent="-228600">
              <a:lnSpc>
                <a:spcPct val="90000"/>
              </a:lnSpc>
              <a:spcBef>
                <a:spcPts val="0"/>
              </a:spcBef>
              <a:buClr>
                <a:schemeClr val="lt1"/>
              </a:buClr>
              <a:buSzPct val="100000"/>
              <a:buFont typeface="Arial"/>
              <a:buChar char="•"/>
            </a:pPr>
            <a:r>
              <a:rPr lang="en-US" sz="1600" dirty="0" smtClean="0">
                <a:solidFill>
                  <a:schemeClr val="tx1"/>
                </a:solidFill>
                <a:latin typeface="Trebuchet MS"/>
                <a:ea typeface="Trebuchet MS"/>
                <a:cs typeface="Trebuchet MS"/>
                <a:sym typeface="Trebuchet MS"/>
              </a:rPr>
              <a:t>2.RoboMonGo to view and analyze data effectively.</a:t>
            </a:r>
          </a:p>
          <a:p>
            <a:pPr marL="0" marR="0" lvl="0" indent="0" algn="l" rtl="0">
              <a:lnSpc>
                <a:spcPct val="90000"/>
              </a:lnSpc>
              <a:spcBef>
                <a:spcPts val="0"/>
              </a:spcBef>
              <a:spcAft>
                <a:spcPts val="0"/>
              </a:spcAft>
              <a:buClr>
                <a:schemeClr val="lt1"/>
              </a:buClr>
              <a:buSzPct val="100000"/>
              <a:buNone/>
            </a:pPr>
            <a:endParaRPr lang="en-US" sz="1600" b="0" i="0" u="none" strike="noStrike" cap="none" dirty="0">
              <a:solidFill>
                <a:schemeClr val="tx1"/>
              </a:solidFill>
              <a:latin typeface="Trebuchet MS"/>
              <a:ea typeface="Trebuchet MS"/>
              <a:cs typeface="Trebuchet MS"/>
              <a:sym typeface="Trebuchet MS"/>
            </a:endParaRPr>
          </a:p>
          <a:p>
            <a:pPr marL="228600" lvl="0" indent="-228600">
              <a:lnSpc>
                <a:spcPct val="90000"/>
              </a:lnSpc>
              <a:buClr>
                <a:schemeClr val="lt1"/>
              </a:buClr>
              <a:buSzPct val="100000"/>
              <a:buFont typeface="Arial"/>
              <a:buChar char="•"/>
            </a:pPr>
            <a:r>
              <a:rPr lang="en-US" sz="1600" dirty="0">
                <a:solidFill>
                  <a:schemeClr val="tx1"/>
                </a:solidFill>
                <a:latin typeface="Trebuchet MS"/>
                <a:ea typeface="Trebuchet MS"/>
                <a:cs typeface="Trebuchet MS"/>
                <a:sym typeface="Trebuchet MS"/>
              </a:rPr>
              <a:t>3</a:t>
            </a:r>
            <a:r>
              <a:rPr lang="en-US" sz="1600" b="0" i="0" u="none" strike="noStrike" cap="none" dirty="0" smtClean="0">
                <a:solidFill>
                  <a:schemeClr val="tx1"/>
                </a:solidFill>
                <a:latin typeface="Trebuchet MS"/>
                <a:ea typeface="Trebuchet MS"/>
                <a:cs typeface="Trebuchet MS"/>
                <a:sym typeface="Trebuchet MS"/>
              </a:rPr>
              <a:t>.</a:t>
            </a:r>
            <a:r>
              <a:rPr lang="en-US" sz="1600" dirty="0" smtClean="0"/>
              <a:t> Analysis </a:t>
            </a:r>
            <a:r>
              <a:rPr lang="en-US" sz="1600" dirty="0"/>
              <a:t>of geolocation of general tweets about the Pokemon Go </a:t>
            </a:r>
            <a:r>
              <a:rPr lang="en-US" sz="1600" dirty="0" smtClean="0"/>
              <a:t>application </a:t>
            </a:r>
            <a:r>
              <a:rPr lang="en-US" sz="1600" dirty="0"/>
              <a:t>as well as specific tweets about the Pokemon characters as they relate to </a:t>
            </a:r>
            <a:r>
              <a:rPr lang="en-US" sz="1600" dirty="0" smtClean="0"/>
              <a:t>location.</a:t>
            </a:r>
          </a:p>
          <a:p>
            <a:pPr marL="228600" indent="-228600">
              <a:lnSpc>
                <a:spcPct val="90000"/>
              </a:lnSpc>
              <a:buClr>
                <a:schemeClr val="lt1"/>
              </a:buClr>
              <a:buSzPct val="100000"/>
              <a:buFont typeface="Arial"/>
              <a:buChar char="•"/>
            </a:pPr>
            <a:r>
              <a:rPr lang="en-US" sz="1600" dirty="0" smtClean="0"/>
              <a:t>4.</a:t>
            </a:r>
            <a:r>
              <a:rPr lang="en-US" sz="1600" dirty="0" smtClean="0">
                <a:solidFill>
                  <a:schemeClr val="tx1"/>
                </a:solidFill>
                <a:ea typeface="Trebuchet MS"/>
                <a:cs typeface="Trebuchet MS"/>
                <a:sym typeface="Trebuchet MS"/>
              </a:rPr>
              <a:t>Tweet location (Co-ordinates) </a:t>
            </a:r>
            <a:r>
              <a:rPr lang="en-US" sz="1600" dirty="0">
                <a:solidFill>
                  <a:schemeClr val="tx1"/>
                </a:solidFill>
                <a:ea typeface="Trebuchet MS"/>
                <a:cs typeface="Trebuchet MS"/>
                <a:sym typeface="Trebuchet MS"/>
              </a:rPr>
              <a:t>is off by default </a:t>
            </a:r>
            <a:r>
              <a:rPr lang="en-US" sz="1600" dirty="0">
                <a:solidFill>
                  <a:schemeClr val="tx1"/>
                </a:solidFill>
                <a:ea typeface="Trebuchet MS"/>
                <a:cs typeface="Trebuchet MS"/>
                <a:sym typeface="Wingdings" panose="05000000000000000000" pitchFamily="2" charset="2"/>
              </a:rPr>
              <a:t> Biased data</a:t>
            </a:r>
            <a:r>
              <a:rPr lang="en-US" sz="1600" dirty="0" smtClean="0">
                <a:solidFill>
                  <a:schemeClr val="tx1"/>
                </a:solidFill>
                <a:ea typeface="Trebuchet MS"/>
                <a:cs typeface="Trebuchet MS"/>
                <a:sym typeface="Wingdings" panose="05000000000000000000" pitchFamily="2" charset="2"/>
              </a:rPr>
              <a:t>.</a:t>
            </a:r>
          </a:p>
          <a:p>
            <a:pPr marL="228600" indent="-228600">
              <a:lnSpc>
                <a:spcPct val="90000"/>
              </a:lnSpc>
              <a:buClr>
                <a:schemeClr val="lt1"/>
              </a:buClr>
              <a:buSzPct val="100000"/>
              <a:buFont typeface="Arial"/>
              <a:buChar char="•"/>
            </a:pPr>
            <a:r>
              <a:rPr lang="en-US" sz="1600" dirty="0">
                <a:solidFill>
                  <a:schemeClr val="tx1"/>
                </a:solidFill>
                <a:ea typeface="Trebuchet MS"/>
                <a:cs typeface="Trebuchet MS"/>
                <a:sym typeface="Wingdings" panose="05000000000000000000" pitchFamily="2" charset="2"/>
              </a:rPr>
              <a:t> </a:t>
            </a:r>
            <a:r>
              <a:rPr lang="en-US" sz="1600" dirty="0" smtClean="0">
                <a:solidFill>
                  <a:schemeClr val="tx1"/>
                </a:solidFill>
                <a:ea typeface="Trebuchet MS"/>
                <a:cs typeface="Trebuchet MS"/>
                <a:sym typeface="Wingdings" panose="05000000000000000000" pitchFamily="2" charset="2"/>
              </a:rPr>
              <a:t> ( Note: We tried user location ,But it can have garbage data!!!)</a:t>
            </a:r>
            <a:endParaRPr lang="en-US" sz="1600" dirty="0">
              <a:solidFill>
                <a:schemeClr val="tx1"/>
              </a:solidFill>
              <a:ea typeface="Trebuchet MS"/>
              <a:cs typeface="Trebuchet MS"/>
              <a:sym typeface="Trebuchet MS"/>
            </a:endParaRPr>
          </a:p>
          <a:p>
            <a:pPr marL="0" indent="0">
              <a:lnSpc>
                <a:spcPct val="90000"/>
              </a:lnSpc>
              <a:buClr>
                <a:schemeClr val="lt1"/>
              </a:buClr>
              <a:buSzPct val="100000"/>
              <a:buNone/>
            </a:pPr>
            <a:r>
              <a:rPr lang="en-US" sz="1600" u="sng" dirty="0" smtClean="0">
                <a:hlinkClick r:id="rId3"/>
              </a:rPr>
              <a:t>       http</a:t>
            </a:r>
            <a:r>
              <a:rPr lang="en-US" sz="1600" u="sng" dirty="0">
                <a:hlinkClick r:id="rId3"/>
              </a:rPr>
              <a:t>://bl.ocks.org/d/1921b74a3dad5410200097440ae7bb2b</a:t>
            </a:r>
            <a:endParaRPr lang="en-US" sz="1600" dirty="0"/>
          </a:p>
          <a:p>
            <a:pPr marL="228600" lvl="0" indent="-228600">
              <a:lnSpc>
                <a:spcPct val="90000"/>
              </a:lnSpc>
              <a:buClr>
                <a:schemeClr val="lt1"/>
              </a:buClr>
              <a:buSzPct val="100000"/>
              <a:buFont typeface="Arial"/>
              <a:buChar char="•"/>
            </a:pPr>
            <a:endParaRPr lang="en-US" sz="1600" dirty="0" smtClean="0"/>
          </a:p>
          <a:p>
            <a:pPr marL="228600" lvl="0" indent="-228600">
              <a:lnSpc>
                <a:spcPct val="90000"/>
              </a:lnSpc>
              <a:buClr>
                <a:schemeClr val="lt1"/>
              </a:buClr>
              <a:buSzPct val="100000"/>
              <a:buFont typeface="Arial"/>
              <a:buChar char="•"/>
            </a:pPr>
            <a:r>
              <a:rPr lang="en-US" sz="1600" b="0" i="0" u="none" strike="noStrike" cap="none" dirty="0">
                <a:solidFill>
                  <a:schemeClr val="tx1"/>
                </a:solidFill>
                <a:latin typeface="Trebuchet MS"/>
                <a:ea typeface="Trebuchet MS"/>
                <a:cs typeface="Trebuchet MS"/>
                <a:sym typeface="Trebuchet MS"/>
              </a:rPr>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0057" y="1"/>
            <a:ext cx="3243943" cy="2218326"/>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1530652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5490"/>
            <a:ext cx="4501662" cy="1686756"/>
          </a:xfrm>
        </p:spPr>
        <p:txBody>
          <a:bodyPr/>
          <a:lstStyle/>
          <a:p>
            <a:r>
              <a:rPr lang="en-US" b="1" u="sng" dirty="0" smtClean="0">
                <a:solidFill>
                  <a:schemeClr val="tx1"/>
                </a:solidFill>
              </a:rPr>
              <a:t>Business Use Case:</a:t>
            </a:r>
            <a:endParaRPr lang="en-US" b="1" u="sng" dirty="0">
              <a:solidFill>
                <a:schemeClr val="tx1"/>
              </a:solidFill>
            </a:endParaRPr>
          </a:p>
        </p:txBody>
      </p:sp>
      <p:sp>
        <p:nvSpPr>
          <p:cNvPr id="3" name="Content Placeholder 2"/>
          <p:cNvSpPr>
            <a:spLocks noGrp="1"/>
          </p:cNvSpPr>
          <p:nvPr>
            <p:ph idx="1"/>
          </p:nvPr>
        </p:nvSpPr>
        <p:spPr/>
        <p:txBody>
          <a:bodyPr>
            <a:normAutofit/>
          </a:bodyPr>
          <a:lstStyle/>
          <a:p>
            <a:r>
              <a:rPr lang="en-US" dirty="0"/>
              <a:t>“Can the content and location of user’s tweets about the PokemonGo application provide useful information for future business decisions?” </a:t>
            </a:r>
            <a:endParaRPr lang="en-US" dirty="0" smtClean="0"/>
          </a:p>
          <a:p>
            <a:r>
              <a:rPr lang="en-US" dirty="0"/>
              <a:t>The business case involves finding the location of where people are tweeting about PokemonGo as well as whether or not tweets about particular </a:t>
            </a:r>
            <a:r>
              <a:rPr lang="en-US" dirty="0"/>
              <a:t>P</a:t>
            </a:r>
            <a:r>
              <a:rPr lang="en-US" dirty="0" smtClean="0"/>
              <a:t>okemon </a:t>
            </a:r>
            <a:r>
              <a:rPr lang="en-US" dirty="0"/>
              <a:t>characters are somehow tied to </a:t>
            </a:r>
            <a:r>
              <a:rPr lang="en-US" dirty="0" smtClean="0"/>
              <a:t>location.</a:t>
            </a:r>
          </a:p>
          <a:p>
            <a:r>
              <a:rPr lang="en-US" dirty="0"/>
              <a:t>If it can be determined that a location has very few tweets, the company may do an analysis of where </a:t>
            </a:r>
            <a:r>
              <a:rPr lang="en-US" dirty="0" err="1"/>
              <a:t>P</a:t>
            </a:r>
            <a:r>
              <a:rPr lang="en-US" dirty="0" err="1" smtClean="0"/>
              <a:t>okestops</a:t>
            </a:r>
            <a:r>
              <a:rPr lang="en-US" dirty="0" smtClean="0"/>
              <a:t> </a:t>
            </a:r>
            <a:r>
              <a:rPr lang="en-US" dirty="0"/>
              <a:t>exist or which Pokemon characters might appeal to a particular location to try and attract more users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0895" y="0"/>
            <a:ext cx="4583105" cy="2005329"/>
          </a:xfrm>
          <a:prstGeom prst="rect">
            <a:avLst/>
          </a:prstGeom>
        </p:spPr>
      </p:pic>
    </p:spTree>
    <p:extLst>
      <p:ext uri="{BB962C8B-B14F-4D97-AF65-F5344CB8AC3E}">
        <p14:creationId xmlns:p14="http://schemas.microsoft.com/office/powerpoint/2010/main" val="1017202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tx1"/>
                </a:solidFill>
              </a:rPr>
              <a:t>Future Scope</a:t>
            </a:r>
            <a:endParaRPr lang="en-US" b="1" u="sng" dirty="0">
              <a:solidFill>
                <a:schemeClr val="tx1"/>
              </a:solidFill>
            </a:endParaRPr>
          </a:p>
        </p:txBody>
      </p:sp>
      <p:sp>
        <p:nvSpPr>
          <p:cNvPr id="3" name="Content Placeholder 2"/>
          <p:cNvSpPr>
            <a:spLocks noGrp="1"/>
          </p:cNvSpPr>
          <p:nvPr>
            <p:ph idx="1"/>
          </p:nvPr>
        </p:nvSpPr>
        <p:spPr>
          <a:xfrm>
            <a:off x="609598" y="2168769"/>
            <a:ext cx="8534401" cy="4318071"/>
          </a:xfrm>
        </p:spPr>
        <p:txBody>
          <a:bodyPr>
            <a:normAutofit/>
          </a:bodyPr>
          <a:lstStyle/>
          <a:p>
            <a:r>
              <a:rPr lang="en-US" dirty="0"/>
              <a:t>As discussed, geo location is turned off by default for twitter users.  In order to draw conclusions based on location one would need to compile a considerable amount of data for analysis. </a:t>
            </a:r>
            <a:endParaRPr lang="en-US" dirty="0" smtClean="0"/>
          </a:p>
          <a:p>
            <a:endParaRPr lang="en-US" dirty="0" smtClean="0"/>
          </a:p>
          <a:p>
            <a:r>
              <a:rPr lang="en-US" dirty="0"/>
              <a:t>Additionally, user sentiment is an area of great importance when analyzing tweets.  The number of times someone tweets about a topic means nothing if we do not know whether the tweets are positive or </a:t>
            </a:r>
            <a:r>
              <a:rPr lang="en-US" dirty="0" smtClean="0"/>
              <a:t>negative.</a:t>
            </a:r>
          </a:p>
          <a:p>
            <a:pPr marL="0" indent="0">
              <a:buNone/>
            </a:pPr>
            <a:endParaRPr lang="en-US" dirty="0" smtClean="0"/>
          </a:p>
          <a:p>
            <a:r>
              <a:rPr lang="en-US" dirty="0"/>
              <a:t>Identifying popularity of each Pokemon character along with user sentiment in various geo locations in order to determine whether specific new characters should be released only in certain geographic locations in the future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918" y="0"/>
            <a:ext cx="2568087" cy="201627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005" y="-1"/>
            <a:ext cx="2675994" cy="2016275"/>
          </a:xfrm>
          <a:prstGeom prst="rect">
            <a:avLst/>
          </a:prstGeom>
        </p:spPr>
      </p:pic>
    </p:spTree>
    <p:extLst>
      <p:ext uri="{BB962C8B-B14F-4D97-AF65-F5344CB8AC3E}">
        <p14:creationId xmlns:p14="http://schemas.microsoft.com/office/powerpoint/2010/main" val="292365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tx1"/>
                </a:solidFill>
              </a:rPr>
              <a:t>Conclusion</a:t>
            </a:r>
            <a:endParaRPr lang="en-US" b="1" u="sng" dirty="0">
              <a:solidFill>
                <a:schemeClr val="tx1"/>
              </a:solidFill>
            </a:endParaRPr>
          </a:p>
        </p:txBody>
      </p:sp>
      <p:sp>
        <p:nvSpPr>
          <p:cNvPr id="3" name="Content Placeholder 2"/>
          <p:cNvSpPr>
            <a:spLocks noGrp="1"/>
          </p:cNvSpPr>
          <p:nvPr>
            <p:ph idx="1"/>
          </p:nvPr>
        </p:nvSpPr>
        <p:spPr>
          <a:xfrm>
            <a:off x="609598" y="2160590"/>
            <a:ext cx="8299939" cy="3880773"/>
          </a:xfrm>
        </p:spPr>
        <p:txBody>
          <a:bodyPr/>
          <a:lstStyle/>
          <a:p>
            <a:r>
              <a:rPr lang="en-US" dirty="0" smtClean="0">
                <a:solidFill>
                  <a:schemeClr val="tx1"/>
                </a:solidFill>
              </a:rPr>
              <a:t>We </a:t>
            </a:r>
            <a:r>
              <a:rPr lang="en-US" dirty="0">
                <a:solidFill>
                  <a:schemeClr val="tx1"/>
                </a:solidFill>
              </a:rPr>
              <a:t>have gathered, analyzed and summarized data for thousands of tweets about the topic of the popular mobile application </a:t>
            </a:r>
            <a:r>
              <a:rPr lang="en-US" dirty="0" smtClean="0">
                <a:solidFill>
                  <a:schemeClr val="tx1"/>
                </a:solidFill>
              </a:rPr>
              <a:t>PokemonGo.</a:t>
            </a:r>
          </a:p>
          <a:p>
            <a:pPr marL="0" indent="0">
              <a:buNone/>
            </a:pPr>
            <a:endParaRPr lang="en-US" dirty="0">
              <a:solidFill>
                <a:schemeClr val="tx1"/>
              </a:solidFill>
              <a:ea typeface="Trebuchet MS"/>
              <a:cs typeface="Trebuchet MS"/>
              <a:sym typeface="Trebuchet MS"/>
            </a:endParaRPr>
          </a:p>
          <a:p>
            <a:r>
              <a:rPr lang="en-US" dirty="0"/>
              <a:t>With millions of players all over the world, there is great potential to determine future marketing plans and budgeting of </a:t>
            </a:r>
            <a:r>
              <a:rPr lang="en-US" dirty="0" smtClean="0"/>
              <a:t>resources.</a:t>
            </a:r>
          </a:p>
          <a:p>
            <a:pPr marL="0" indent="0">
              <a:buNone/>
            </a:pPr>
            <a:endParaRPr lang="en-US" dirty="0" smtClean="0"/>
          </a:p>
          <a:p>
            <a:r>
              <a:rPr lang="en-US" dirty="0"/>
              <a:t>With the explosion of the internet of things, this data will continue to increase in volume and provide invaluable business insight</a:t>
            </a:r>
            <a:endParaRPr lang="en-US" dirty="0" smtClean="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299" y="1"/>
            <a:ext cx="2816469" cy="2160590"/>
          </a:xfrm>
          <a:prstGeom prst="rect">
            <a:avLst/>
          </a:prstGeom>
        </p:spPr>
      </p:pic>
    </p:spTree>
    <p:extLst>
      <p:ext uri="{BB962C8B-B14F-4D97-AF65-F5344CB8AC3E}">
        <p14:creationId xmlns:p14="http://schemas.microsoft.com/office/powerpoint/2010/main" val="329067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6679" y="0"/>
            <a:ext cx="4821706" cy="31417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125" y="2233246"/>
            <a:ext cx="6376399" cy="4525108"/>
          </a:xfrm>
          <a:prstGeom prst="rect">
            <a:avLst/>
          </a:prstGeom>
        </p:spPr>
      </p:pic>
    </p:spTree>
    <p:extLst>
      <p:ext uri="{BB962C8B-B14F-4D97-AF65-F5344CB8AC3E}">
        <p14:creationId xmlns:p14="http://schemas.microsoft.com/office/powerpoint/2010/main" val="1455750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53" y="181708"/>
            <a:ext cx="6554867" cy="1524000"/>
          </a:xfrm>
        </p:spPr>
        <p:txBody>
          <a:bodyPr/>
          <a:lstStyle/>
          <a:p>
            <a:r>
              <a:rPr lang="en-US" b="1" u="sng" dirty="0" smtClean="0">
                <a:solidFill>
                  <a:schemeClr val="tx1"/>
                </a:solidFill>
              </a:rPr>
              <a:t>OBJECTIVE:</a:t>
            </a:r>
            <a:endParaRPr lang="en-US" b="1" u="sng" dirty="0">
              <a:solidFill>
                <a:schemeClr val="tx1"/>
              </a:solidFill>
            </a:endParaRPr>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21723" y="0"/>
            <a:ext cx="3399692" cy="2538046"/>
          </a:xfrm>
        </p:spPr>
      </p:pic>
      <p:sp>
        <p:nvSpPr>
          <p:cNvPr id="5" name="Content Placeholder 4"/>
          <p:cNvSpPr>
            <a:spLocks noGrp="1"/>
          </p:cNvSpPr>
          <p:nvPr>
            <p:ph sz="half" idx="2"/>
          </p:nvPr>
        </p:nvSpPr>
        <p:spPr>
          <a:xfrm>
            <a:off x="474783" y="2843297"/>
            <a:ext cx="7696202" cy="2556017"/>
          </a:xfrm>
        </p:spPr>
        <p:txBody>
          <a:bodyPr>
            <a:normAutofit/>
          </a:bodyPr>
          <a:lstStyle/>
          <a:p>
            <a:r>
              <a:rPr lang="en-US" b="1" dirty="0"/>
              <a:t>I</a:t>
            </a:r>
            <a:r>
              <a:rPr lang="en-US" b="1" dirty="0" smtClean="0"/>
              <a:t>ntroduction </a:t>
            </a:r>
            <a:r>
              <a:rPr lang="en-US" b="1" dirty="0"/>
              <a:t>to the field of data science by gathering, storing and analyzing sample twitter </a:t>
            </a:r>
            <a:r>
              <a:rPr lang="en-US" b="1" dirty="0" smtClean="0"/>
              <a:t>data.</a:t>
            </a:r>
          </a:p>
          <a:p>
            <a:r>
              <a:rPr lang="en-US" b="1" dirty="0"/>
              <a:t>S</a:t>
            </a:r>
            <a:r>
              <a:rPr lang="en-US" b="1" dirty="0" smtClean="0"/>
              <a:t>earching </a:t>
            </a:r>
            <a:r>
              <a:rPr lang="en-US" b="1" dirty="0"/>
              <a:t>tweets, analyzing tweets and tweet entities with frequency analysis, and getting all “friends” and “followers” of a popular twitter </a:t>
            </a:r>
            <a:r>
              <a:rPr lang="en-US" b="1" dirty="0" smtClean="0"/>
              <a:t>user.</a:t>
            </a:r>
          </a:p>
          <a:p>
            <a:r>
              <a:rPr lang="en-US" b="1" dirty="0"/>
              <a:t>Coming up with a business question that twitter data could help to </a:t>
            </a:r>
            <a:r>
              <a:rPr lang="en-US" b="1" dirty="0" smtClean="0"/>
              <a:t>answer.</a:t>
            </a:r>
            <a:endParaRPr lang="en-US" b="1" dirty="0"/>
          </a:p>
          <a:p>
            <a:pPr marL="0" indent="0">
              <a:buNone/>
            </a:pPr>
            <a:endParaRPr lang="en-US" b="1" dirty="0" smtClean="0"/>
          </a:p>
          <a:p>
            <a:endParaRPr lang="en-US" b="1" dirty="0" smtClean="0"/>
          </a:p>
          <a:p>
            <a:endParaRPr lang="en-US" dirty="0"/>
          </a:p>
        </p:txBody>
      </p:sp>
    </p:spTree>
    <p:extLst>
      <p:ext uri="{BB962C8B-B14F-4D97-AF65-F5344CB8AC3E}">
        <p14:creationId xmlns:p14="http://schemas.microsoft.com/office/powerpoint/2010/main" val="2597229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tx1"/>
                </a:solidFill>
              </a:rPr>
              <a:t>Twitter:</a:t>
            </a:r>
            <a:endParaRPr lang="en-US" b="1" u="sng" dirty="0">
              <a:solidFill>
                <a:schemeClr val="tx1"/>
              </a:solidFill>
            </a:endParaRPr>
          </a:p>
        </p:txBody>
      </p:sp>
      <p:sp>
        <p:nvSpPr>
          <p:cNvPr id="3" name="Content Placeholder 2"/>
          <p:cNvSpPr>
            <a:spLocks noGrp="1"/>
          </p:cNvSpPr>
          <p:nvPr>
            <p:ph idx="1"/>
          </p:nvPr>
        </p:nvSpPr>
        <p:spPr>
          <a:xfrm>
            <a:off x="609599" y="2160589"/>
            <a:ext cx="6717324" cy="3724395"/>
          </a:xfrm>
        </p:spPr>
        <p:txBody>
          <a:bodyPr>
            <a:normAutofit/>
          </a:bodyPr>
          <a:lstStyle/>
          <a:p>
            <a:r>
              <a:rPr lang="en-US" b="1" dirty="0">
                <a:solidFill>
                  <a:schemeClr val="tx1"/>
                </a:solidFill>
              </a:rPr>
              <a:t>Twitter </a:t>
            </a:r>
            <a:r>
              <a:rPr lang="en-US" b="1" dirty="0">
                <a:solidFill>
                  <a:schemeClr val="tx1"/>
                </a:solidFill>
              </a:rPr>
              <a:t>is </a:t>
            </a:r>
            <a:r>
              <a:rPr lang="en-US" b="1" dirty="0">
                <a:solidFill>
                  <a:schemeClr val="tx1"/>
                </a:solidFill>
              </a:rPr>
              <a:t>an online </a:t>
            </a:r>
            <a:r>
              <a:rPr lang="en-US" b="1" dirty="0">
                <a:solidFill>
                  <a:schemeClr val="tx1"/>
                </a:solidFill>
                <a:hlinkClick r:id="rId3" tooltip="Social networking service"/>
              </a:rPr>
              <a:t>social networking</a:t>
            </a:r>
            <a:r>
              <a:rPr lang="en-US" b="1" dirty="0">
                <a:solidFill>
                  <a:schemeClr val="tx1"/>
                </a:solidFill>
              </a:rPr>
              <a:t> service that enables users to send and read short 140-</a:t>
            </a:r>
            <a:r>
              <a:rPr lang="en-US" b="1" dirty="0">
                <a:solidFill>
                  <a:schemeClr val="tx1"/>
                </a:solidFill>
                <a:hlinkClick r:id="rId4" tooltip="Character (computing)"/>
              </a:rPr>
              <a:t>character</a:t>
            </a:r>
            <a:r>
              <a:rPr lang="en-US" b="1" dirty="0">
                <a:solidFill>
                  <a:schemeClr val="tx1"/>
                </a:solidFill>
              </a:rPr>
              <a:t> messages called "</a:t>
            </a:r>
            <a:r>
              <a:rPr lang="en-US" b="1" dirty="0">
                <a:solidFill>
                  <a:schemeClr val="tx1"/>
                </a:solidFill>
              </a:rPr>
              <a:t>tweets</a:t>
            </a:r>
            <a:r>
              <a:rPr lang="en-US" b="1" dirty="0" smtClean="0">
                <a:solidFill>
                  <a:schemeClr val="tx1"/>
                </a:solidFill>
              </a:rPr>
              <a:t>“.</a:t>
            </a:r>
          </a:p>
          <a:p>
            <a:pPr marL="0" indent="0">
              <a:buNone/>
            </a:pPr>
            <a:endParaRPr lang="en-US" b="1" dirty="0">
              <a:solidFill>
                <a:schemeClr val="tx1"/>
              </a:solidFill>
            </a:endParaRPr>
          </a:p>
          <a:p>
            <a:r>
              <a:rPr lang="en-US" b="1" dirty="0">
                <a:solidFill>
                  <a:schemeClr val="tx1"/>
                </a:solidFill>
              </a:rPr>
              <a:t>Registered </a:t>
            </a:r>
            <a:r>
              <a:rPr lang="en-US" b="1" dirty="0">
                <a:solidFill>
                  <a:schemeClr val="tx1"/>
                </a:solidFill>
              </a:rPr>
              <a:t>users can read and post tweets, but those who are unregistered can only read </a:t>
            </a:r>
            <a:r>
              <a:rPr lang="en-US" b="1" dirty="0">
                <a:solidFill>
                  <a:schemeClr val="tx1"/>
                </a:solidFill>
              </a:rPr>
              <a:t>them</a:t>
            </a:r>
            <a:r>
              <a:rPr lang="en-US" b="1" dirty="0" smtClean="0">
                <a:solidFill>
                  <a:schemeClr val="tx1"/>
                </a:solidFill>
              </a:rPr>
              <a:t>.</a:t>
            </a:r>
          </a:p>
          <a:p>
            <a:pPr marL="0" indent="0">
              <a:buNone/>
            </a:pPr>
            <a:endParaRPr lang="en-US" b="1" dirty="0">
              <a:solidFill>
                <a:schemeClr val="tx1"/>
              </a:solidFill>
            </a:endParaRPr>
          </a:p>
          <a:p>
            <a:r>
              <a:rPr lang="en-US" b="1" dirty="0">
                <a:solidFill>
                  <a:schemeClr val="tx1"/>
                </a:solidFill>
              </a:rPr>
              <a:t>Users access Twitter through the website interface, </a:t>
            </a:r>
            <a:r>
              <a:rPr lang="en-US" b="1" dirty="0">
                <a:solidFill>
                  <a:schemeClr val="tx1"/>
                </a:solidFill>
                <a:hlinkClick r:id="rId5" tooltip="Short Message Service"/>
              </a:rPr>
              <a:t>SMS</a:t>
            </a:r>
            <a:r>
              <a:rPr lang="en-US" b="1" dirty="0">
                <a:solidFill>
                  <a:schemeClr val="tx1"/>
                </a:solidFill>
              </a:rPr>
              <a:t> or mobile device </a:t>
            </a:r>
            <a:r>
              <a:rPr lang="en-US" b="1" dirty="0">
                <a:solidFill>
                  <a:schemeClr val="tx1"/>
                </a:solidFill>
                <a:hlinkClick r:id="rId6" tooltip="Application software"/>
              </a:rPr>
              <a:t>app</a:t>
            </a:r>
            <a:r>
              <a:rPr lang="en-US" b="1" dirty="0">
                <a:solidFill>
                  <a:schemeClr val="tx1"/>
                </a:solidFill>
              </a:rPr>
              <a:t>.</a:t>
            </a:r>
          </a:p>
          <a:p>
            <a:pPr marL="0" indent="0">
              <a:buNone/>
            </a:pPr>
            <a:endParaRPr lang="en-US" dirty="0" smtClean="0"/>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8369" y="0"/>
            <a:ext cx="2555631" cy="3587262"/>
          </a:xfrm>
          <a:prstGeom prst="rect">
            <a:avLst/>
          </a:prstGeom>
        </p:spPr>
      </p:pic>
    </p:spTree>
    <p:extLst>
      <p:ext uri="{BB962C8B-B14F-4D97-AF65-F5344CB8AC3E}">
        <p14:creationId xmlns:p14="http://schemas.microsoft.com/office/powerpoint/2010/main" val="1520579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tx1"/>
                </a:solidFill>
                <a:latin typeface="+mn-lt"/>
              </a:rPr>
              <a:t>Why Pokemongo?</a:t>
            </a:r>
          </a:p>
        </p:txBody>
      </p:sp>
      <p:sp>
        <p:nvSpPr>
          <p:cNvPr id="3" name="Content Placeholder 2"/>
          <p:cNvSpPr>
            <a:spLocks noGrp="1"/>
          </p:cNvSpPr>
          <p:nvPr>
            <p:ph idx="1"/>
          </p:nvPr>
        </p:nvSpPr>
        <p:spPr/>
        <p:txBody>
          <a:bodyPr/>
          <a:lstStyle/>
          <a:p>
            <a:r>
              <a:rPr lang="en-US" b="1" dirty="0" smtClean="0"/>
              <a:t>Its</a:t>
            </a:r>
            <a:r>
              <a:rPr lang="en-US" dirty="0" smtClean="0"/>
              <a:t> </a:t>
            </a:r>
            <a:r>
              <a:rPr lang="en-US" dirty="0"/>
              <a:t>a </a:t>
            </a:r>
            <a:r>
              <a:rPr lang="en-US" b="1" dirty="0">
                <a:solidFill>
                  <a:schemeClr val="tx1"/>
                </a:solidFill>
                <a:hlinkClick r:id="rId2" tooltip="Free-to-play"/>
              </a:rPr>
              <a:t>free-to-play</a:t>
            </a:r>
            <a:r>
              <a:rPr lang="en-US" b="1" dirty="0">
                <a:solidFill>
                  <a:schemeClr val="tx1"/>
                </a:solidFill>
              </a:rPr>
              <a:t>, </a:t>
            </a:r>
            <a:r>
              <a:rPr lang="en-US" b="1" dirty="0">
                <a:solidFill>
                  <a:schemeClr val="tx1"/>
                </a:solidFill>
                <a:hlinkClick r:id="rId3" tooltip="Location-based game"/>
              </a:rPr>
              <a:t>location-based</a:t>
            </a:r>
            <a:r>
              <a:rPr lang="en-US" b="1" dirty="0">
                <a:solidFill>
                  <a:schemeClr val="tx1"/>
                </a:solidFill>
              </a:rPr>
              <a:t> </a:t>
            </a:r>
            <a:r>
              <a:rPr lang="en-US" b="1" dirty="0">
                <a:solidFill>
                  <a:schemeClr val="tx1"/>
                </a:solidFill>
                <a:hlinkClick r:id="rId4" tooltip="Augmented reality game"/>
              </a:rPr>
              <a:t>augmented reality </a:t>
            </a:r>
            <a:r>
              <a:rPr lang="en-US" b="1" dirty="0">
                <a:solidFill>
                  <a:schemeClr val="tx1"/>
                </a:solidFill>
                <a:hlinkClick r:id="rId4" tooltip="Augmented reality game"/>
              </a:rPr>
              <a:t>game</a:t>
            </a:r>
            <a:r>
              <a:rPr lang="en-US" b="1" dirty="0" smtClean="0">
                <a:solidFill>
                  <a:schemeClr val="tx1"/>
                </a:solidFill>
              </a:rPr>
              <a:t>. </a:t>
            </a:r>
          </a:p>
          <a:p>
            <a:r>
              <a:rPr lang="en-US" b="1" dirty="0" smtClean="0">
                <a:solidFill>
                  <a:schemeClr val="tx1"/>
                </a:solidFill>
              </a:rPr>
              <a:t>Game’s concept is awesome!!!.</a:t>
            </a:r>
          </a:p>
          <a:p>
            <a:r>
              <a:rPr lang="en-US" b="1" dirty="0">
                <a:solidFill>
                  <a:schemeClr val="tx1"/>
                </a:solidFill>
              </a:rPr>
              <a:t>Incentive </a:t>
            </a:r>
            <a:r>
              <a:rPr lang="en-US" b="1" dirty="0">
                <a:solidFill>
                  <a:schemeClr val="tx1"/>
                </a:solidFill>
              </a:rPr>
              <a:t>to be more active in the real </a:t>
            </a:r>
            <a:r>
              <a:rPr lang="en-US" b="1" dirty="0">
                <a:solidFill>
                  <a:schemeClr val="tx1"/>
                </a:solidFill>
              </a:rPr>
              <a:t>world.</a:t>
            </a:r>
          </a:p>
          <a:p>
            <a:r>
              <a:rPr lang="en-US" b="1" dirty="0">
                <a:solidFill>
                  <a:schemeClr val="tx1"/>
                </a:solidFill>
              </a:rPr>
              <a:t>Became </a:t>
            </a:r>
            <a:r>
              <a:rPr lang="en-US" b="1" dirty="0">
                <a:solidFill>
                  <a:schemeClr val="tx1"/>
                </a:solidFill>
              </a:rPr>
              <a:t>a global </a:t>
            </a:r>
            <a:r>
              <a:rPr lang="en-US" b="1" dirty="0">
                <a:solidFill>
                  <a:schemeClr val="tx1"/>
                </a:solidFill>
              </a:rPr>
              <a:t>phenomenon.</a:t>
            </a:r>
          </a:p>
          <a:p>
            <a:r>
              <a:rPr lang="en-US" b="1" dirty="0" smtClean="0">
                <a:solidFill>
                  <a:schemeClr val="tx1"/>
                </a:solidFill>
              </a:rPr>
              <a:t>Was </a:t>
            </a:r>
            <a:r>
              <a:rPr lang="en-US" b="1" dirty="0">
                <a:solidFill>
                  <a:schemeClr val="tx1"/>
                </a:solidFill>
              </a:rPr>
              <a:t>one of the most used and profitable </a:t>
            </a:r>
            <a:r>
              <a:rPr lang="en-US" b="1" dirty="0">
                <a:solidFill>
                  <a:schemeClr val="tx1"/>
                </a:solidFill>
                <a:hlinkClick r:id="rId5" tooltip="Mobile app"/>
              </a:rPr>
              <a:t>mobile apps</a:t>
            </a:r>
            <a:r>
              <a:rPr lang="en-US" b="1" dirty="0">
                <a:solidFill>
                  <a:schemeClr val="tx1"/>
                </a:solidFill>
              </a:rPr>
              <a:t> in </a:t>
            </a:r>
            <a:r>
              <a:rPr lang="en-US" b="1" dirty="0">
                <a:solidFill>
                  <a:schemeClr val="tx1"/>
                </a:solidFill>
              </a:rPr>
              <a:t>2016.</a:t>
            </a:r>
          </a:p>
          <a:p>
            <a:pPr marL="0" indent="0">
              <a:buNone/>
            </a:pPr>
            <a:endParaRPr lang="en-US" b="1" dirty="0">
              <a:solidFill>
                <a:schemeClr val="tx1"/>
              </a:solidFill>
            </a:endParaRP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8569" y="119184"/>
            <a:ext cx="3305431" cy="3622431"/>
          </a:xfrm>
          <a:prstGeom prst="rect">
            <a:avLst/>
          </a:prstGeom>
        </p:spPr>
      </p:pic>
    </p:spTree>
    <p:extLst>
      <p:ext uri="{BB962C8B-B14F-4D97-AF65-F5344CB8AC3E}">
        <p14:creationId xmlns:p14="http://schemas.microsoft.com/office/powerpoint/2010/main" val="1878496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78" y="66604"/>
            <a:ext cx="4355123" cy="1524000"/>
          </a:xfrm>
        </p:spPr>
        <p:txBody>
          <a:bodyPr>
            <a:normAutofit/>
          </a:bodyPr>
          <a:lstStyle/>
          <a:p>
            <a:r>
              <a:rPr lang="en-US" sz="4400" b="1" u="sng" dirty="0" smtClean="0">
                <a:solidFill>
                  <a:schemeClr val="tx1"/>
                </a:solidFill>
              </a:rPr>
              <a:t>Process:</a:t>
            </a:r>
            <a:endParaRPr lang="en-US" sz="4400" b="1" u="sng" dirty="0">
              <a:solidFill>
                <a:schemeClr val="tx1"/>
              </a:solidFill>
            </a:endParaRPr>
          </a:p>
        </p:txBody>
      </p:sp>
      <p:pic>
        <p:nvPicPr>
          <p:cNvPr id="8"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302252" y="1400599"/>
            <a:ext cx="2494539" cy="1904010"/>
          </a:xfrm>
        </p:spPr>
      </p:pic>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9731" y="1509347"/>
            <a:ext cx="2376750" cy="1686514"/>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544" y="1509347"/>
            <a:ext cx="1938114" cy="148322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9240" y="2583702"/>
            <a:ext cx="1938114" cy="882485"/>
          </a:xfrm>
          <a:prstGeom prst="rect">
            <a:avLst/>
          </a:prstGeom>
        </p:spPr>
      </p:pic>
      <p:sp>
        <p:nvSpPr>
          <p:cNvPr id="17" name="Right Arrow 16"/>
          <p:cNvSpPr/>
          <p:nvPr/>
        </p:nvSpPr>
        <p:spPr>
          <a:xfrm>
            <a:off x="2516481" y="2141992"/>
            <a:ext cx="10527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5388658" y="2120531"/>
            <a:ext cx="14941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0624" y="4119691"/>
            <a:ext cx="3977631" cy="2457096"/>
          </a:xfrm>
          <a:prstGeom prst="rect">
            <a:avLst/>
          </a:prstGeom>
        </p:spPr>
      </p:pic>
      <p:sp>
        <p:nvSpPr>
          <p:cNvPr id="20" name="Down Arrow 19"/>
          <p:cNvSpPr/>
          <p:nvPr/>
        </p:nvSpPr>
        <p:spPr>
          <a:xfrm rot="2855025">
            <a:off x="6502522" y="2692546"/>
            <a:ext cx="484632" cy="20662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448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b="1" u="sng" dirty="0" smtClean="0">
                <a:solidFill>
                  <a:schemeClr val="tx1"/>
                </a:solidFill>
              </a:rPr>
              <a:t>Data Collection</a:t>
            </a:r>
            <a:endParaRPr lang="en-US" b="1" u="sng" dirty="0">
              <a:solidFill>
                <a:schemeClr val="tx1"/>
              </a:solidFill>
            </a:endParaRPr>
          </a:p>
        </p:txBody>
      </p:sp>
      <p:sp>
        <p:nvSpPr>
          <p:cNvPr id="3" name="Content Placeholder 2"/>
          <p:cNvSpPr>
            <a:spLocks noGrp="1"/>
          </p:cNvSpPr>
          <p:nvPr>
            <p:ph idx="1"/>
          </p:nvPr>
        </p:nvSpPr>
        <p:spPr>
          <a:xfrm>
            <a:off x="506021" y="2203938"/>
            <a:ext cx="6554867" cy="4202722"/>
          </a:xfrm>
        </p:spPr>
        <p:txBody>
          <a:bodyPr>
            <a:normAutofit lnSpcReduction="10000"/>
          </a:bodyPr>
          <a:lstStyle/>
          <a:p>
            <a:pPr marL="0" indent="0">
              <a:buNone/>
            </a:pPr>
            <a:r>
              <a:rPr lang="en-US" b="1" u="sng" dirty="0" smtClean="0"/>
              <a:t>Collecting the Data: </a:t>
            </a:r>
            <a:r>
              <a:rPr lang="en-US" dirty="0" smtClean="0"/>
              <a:t>	</a:t>
            </a:r>
          </a:p>
          <a:p>
            <a:r>
              <a:rPr lang="en-US" dirty="0" smtClean="0"/>
              <a:t>First Approach- Polling API and JSON files</a:t>
            </a:r>
          </a:p>
          <a:p>
            <a:r>
              <a:rPr lang="en-US" dirty="0" smtClean="0"/>
              <a:t>Final Approach – Streaming API and MongoDB,RoboMongo</a:t>
            </a:r>
            <a:endParaRPr lang="en-US" dirty="0" smtClean="0"/>
          </a:p>
          <a:p>
            <a:pPr marL="0" indent="0">
              <a:buNone/>
            </a:pPr>
            <a:endParaRPr lang="en-US" dirty="0"/>
          </a:p>
          <a:p>
            <a:pPr marL="0" indent="0">
              <a:buNone/>
            </a:pPr>
            <a:r>
              <a:rPr lang="en-US" b="1" u="sng" dirty="0" smtClean="0"/>
              <a:t>Programming Environment used :</a:t>
            </a:r>
            <a:r>
              <a:rPr lang="en-US" b="1" dirty="0" smtClean="0"/>
              <a:t>  </a:t>
            </a:r>
            <a:r>
              <a:rPr lang="en-US" dirty="0" smtClean="0"/>
              <a:t>Python </a:t>
            </a:r>
            <a:r>
              <a:rPr lang="en-US" dirty="0" smtClean="0"/>
              <a:t>3</a:t>
            </a:r>
          </a:p>
          <a:p>
            <a:pPr marL="0" indent="0">
              <a:buNone/>
            </a:pPr>
            <a:endParaRPr lang="en-US" b="1" u="sng" dirty="0" smtClean="0"/>
          </a:p>
          <a:p>
            <a:pPr marL="0" indent="0">
              <a:buNone/>
            </a:pPr>
            <a:r>
              <a:rPr lang="en-US" b="1" u="sng" dirty="0" smtClean="0"/>
              <a:t>What we collected? :</a:t>
            </a:r>
            <a:r>
              <a:rPr lang="en-US" dirty="0" smtClean="0"/>
              <a:t>Tweets of “#PokemonGo” </a:t>
            </a:r>
            <a:endParaRPr lang="en-US" dirty="0" smtClean="0"/>
          </a:p>
          <a:p>
            <a:pPr marL="0" indent="0">
              <a:buNone/>
            </a:pPr>
            <a:endParaRPr lang="en-US" dirty="0" smtClean="0"/>
          </a:p>
          <a:p>
            <a:pPr marL="0" indent="0">
              <a:buNone/>
            </a:pPr>
            <a:r>
              <a:rPr lang="en-US" b="1" u="sng" dirty="0" smtClean="0"/>
              <a:t>Total tweets collected:</a:t>
            </a:r>
            <a:r>
              <a:rPr lang="en-US" b="1" dirty="0" smtClean="0"/>
              <a:t> 5000  </a:t>
            </a:r>
          </a:p>
          <a:p>
            <a:pPr marL="0" indent="0">
              <a:buNone/>
            </a:pPr>
            <a:r>
              <a:rPr lang="en-US" dirty="0" smtClean="0"/>
              <a:t>Started with more data, but now we have 5000 tweets due to data corruption</a:t>
            </a:r>
            <a:r>
              <a:rPr lang="en-US" b="1" dirty="0" smtClean="0"/>
              <a:t>.</a:t>
            </a:r>
          </a:p>
          <a:p>
            <a:pPr marL="0" indent="0">
              <a:buNone/>
            </a:pPr>
            <a:endParaRPr lang="en-US" dirty="0" smtClean="0"/>
          </a:p>
          <a:p>
            <a:pPr marL="0" indent="0">
              <a:buNone/>
            </a:pPr>
            <a:endParaRPr lang="en-US" b="1" u="sng"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253" y="1"/>
            <a:ext cx="3259747" cy="2939142"/>
          </a:xfrm>
          <a:prstGeom prst="rect">
            <a:avLst/>
          </a:prstGeom>
        </p:spPr>
      </p:pic>
    </p:spTree>
    <p:extLst>
      <p:ext uri="{BB962C8B-B14F-4D97-AF65-F5344CB8AC3E}">
        <p14:creationId xmlns:p14="http://schemas.microsoft.com/office/powerpoint/2010/main" val="2869802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674914"/>
          </a:xfrm>
        </p:spPr>
        <p:txBody>
          <a:bodyPr>
            <a:normAutofit fontScale="90000"/>
          </a:bodyPr>
          <a:lstStyle/>
          <a:p>
            <a:r>
              <a:rPr lang="en-US" b="1" u="sng" dirty="0" smtClean="0">
                <a:solidFill>
                  <a:schemeClr val="tx1"/>
                </a:solidFill>
              </a:rPr>
              <a:t>Data Findings: Popular words</a:t>
            </a:r>
            <a:endParaRPr lang="en-US" b="1" u="sng" dirty="0">
              <a:solidFill>
                <a:schemeClr val="tx1"/>
              </a:solidFill>
            </a:endParaRPr>
          </a:p>
        </p:txBody>
      </p:sp>
      <p:pic>
        <p:nvPicPr>
          <p:cNvPr id="4" name="Picture 3"/>
          <p:cNvPicPr>
            <a:picLocks noChangeAspect="1"/>
          </p:cNvPicPr>
          <p:nvPr/>
        </p:nvPicPr>
        <p:blipFill>
          <a:blip r:embed="rId2"/>
          <a:stretch>
            <a:fillRect/>
          </a:stretch>
        </p:blipFill>
        <p:spPr>
          <a:xfrm>
            <a:off x="819830" y="1419905"/>
            <a:ext cx="2409825" cy="5172075"/>
          </a:xfrm>
          <a:prstGeom prst="rect">
            <a:avLst/>
          </a:prstGeom>
        </p:spPr>
      </p:pic>
    </p:spTree>
    <p:extLst>
      <p:ext uri="{BB962C8B-B14F-4D97-AF65-F5344CB8AC3E}">
        <p14:creationId xmlns:p14="http://schemas.microsoft.com/office/powerpoint/2010/main" val="202570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tx1"/>
                </a:solidFill>
              </a:rPr>
              <a:t>Frequency Analysis</a:t>
            </a:r>
            <a:endParaRPr lang="en-US" b="1" u="sng" dirty="0">
              <a:solidFill>
                <a:schemeClr val="tx1"/>
              </a:solidFill>
            </a:endParaRPr>
          </a:p>
        </p:txBody>
      </p:sp>
      <p:pic>
        <p:nvPicPr>
          <p:cNvPr id="4" name="Content Placeholder 3"/>
          <p:cNvPicPr>
            <a:picLocks noGrp="1"/>
          </p:cNvPicPr>
          <p:nvPr>
            <p:ph idx="1"/>
          </p:nvPr>
        </p:nvPicPr>
        <p:blipFill>
          <a:blip r:embed="rId2"/>
          <a:stretch>
            <a:fillRect/>
          </a:stretch>
        </p:blipFill>
        <p:spPr>
          <a:xfrm>
            <a:off x="743435" y="2160588"/>
            <a:ext cx="6080743" cy="3881437"/>
          </a:xfrm>
          <a:prstGeom prst="rect">
            <a:avLst/>
          </a:prstGeom>
        </p:spPr>
      </p:pic>
    </p:spTree>
    <p:extLst>
      <p:ext uri="{BB962C8B-B14F-4D97-AF65-F5344CB8AC3E}">
        <p14:creationId xmlns:p14="http://schemas.microsoft.com/office/powerpoint/2010/main" val="425867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0" y="250370"/>
            <a:ext cx="7010401" cy="1415143"/>
          </a:xfrm>
        </p:spPr>
        <p:txBody>
          <a:bodyPr/>
          <a:lstStyle/>
          <a:p>
            <a:r>
              <a:rPr lang="en-US" b="1" u="sng" dirty="0" smtClean="0">
                <a:solidFill>
                  <a:schemeClr val="tx1"/>
                </a:solidFill>
              </a:rPr>
              <a:t>Data Findings-Top 10 Retweets</a:t>
            </a:r>
            <a:endParaRPr lang="en-US" b="1" u="sng" dirty="0">
              <a:solidFill>
                <a:schemeClr val="tx1"/>
              </a:solidFill>
            </a:endParaRPr>
          </a:p>
        </p:txBody>
      </p:sp>
      <p:pic>
        <p:nvPicPr>
          <p:cNvPr id="4" name="Picture 3"/>
          <p:cNvPicPr>
            <a:picLocks noChangeAspect="1"/>
          </p:cNvPicPr>
          <p:nvPr/>
        </p:nvPicPr>
        <p:blipFill>
          <a:blip r:embed="rId2"/>
          <a:stretch>
            <a:fillRect/>
          </a:stretch>
        </p:blipFill>
        <p:spPr>
          <a:xfrm>
            <a:off x="464683" y="957941"/>
            <a:ext cx="8461603" cy="5638800"/>
          </a:xfrm>
          <a:prstGeom prst="rect">
            <a:avLst/>
          </a:prstGeom>
        </p:spPr>
      </p:pic>
    </p:spTree>
    <p:extLst>
      <p:ext uri="{BB962C8B-B14F-4D97-AF65-F5344CB8AC3E}">
        <p14:creationId xmlns:p14="http://schemas.microsoft.com/office/powerpoint/2010/main" val="21787283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879</TotalTime>
  <Words>521</Words>
  <Application>Microsoft Office PowerPoint</Application>
  <PresentationFormat>On-screen Show (4:3)</PresentationFormat>
  <Paragraphs>78</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vt:lpstr>
      <vt:lpstr>Trebuchet MS</vt:lpstr>
      <vt:lpstr>Wingdings</vt:lpstr>
      <vt:lpstr>Wingdings 3</vt:lpstr>
      <vt:lpstr>Facet</vt:lpstr>
      <vt:lpstr>CASE STUDY 1: Collecting Data from Twitter</vt:lpstr>
      <vt:lpstr>OBJECTIVE:</vt:lpstr>
      <vt:lpstr>Twitter:</vt:lpstr>
      <vt:lpstr>Why Pokemongo?</vt:lpstr>
      <vt:lpstr>Process:</vt:lpstr>
      <vt:lpstr>Data Collection</vt:lpstr>
      <vt:lpstr>Data Findings: Popular words</vt:lpstr>
      <vt:lpstr>Frequency Analysis</vt:lpstr>
      <vt:lpstr>Data Findings-Top 10 Retweets</vt:lpstr>
      <vt:lpstr>Popular User </vt:lpstr>
      <vt:lpstr>DATA ANALYSIS</vt:lpstr>
      <vt:lpstr>PowerPoint Presentation</vt:lpstr>
      <vt:lpstr>Business Use Case:</vt:lpstr>
      <vt:lpstr>Future Scope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Collecting Data from Twitter</dc:title>
  <cp:lastModifiedBy>sushma</cp:lastModifiedBy>
  <cp:revision>150</cp:revision>
  <dcterms:modified xsi:type="dcterms:W3CDTF">2016-09-22T21:52:04Z</dcterms:modified>
</cp:coreProperties>
</file>